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13" r:id="rId2"/>
    <p:sldId id="283" r:id="rId3"/>
    <p:sldId id="303" r:id="rId4"/>
    <p:sldId id="300" r:id="rId5"/>
    <p:sldId id="305" r:id="rId6"/>
    <p:sldId id="308" r:id="rId7"/>
    <p:sldId id="310" r:id="rId8"/>
    <p:sldId id="304" r:id="rId9"/>
    <p:sldId id="312" r:id="rId10"/>
    <p:sldId id="309" r:id="rId11"/>
    <p:sldId id="311" r:id="rId12"/>
    <p:sldId id="30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7F10"/>
    <a:srgbClr val="E0E0E0"/>
    <a:srgbClr val="A33F1F"/>
    <a:srgbClr val="CC3300"/>
    <a:srgbClr val="363F0A"/>
    <a:srgbClr val="EAEAEA"/>
    <a:srgbClr val="E1E1E1"/>
    <a:srgbClr val="DADADA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56" autoAdjust="0"/>
    <p:restoredTop sz="94631" autoAdjust="0"/>
  </p:normalViewPr>
  <p:slideViewPr>
    <p:cSldViewPr snapToGrid="0">
      <p:cViewPr varScale="1">
        <p:scale>
          <a:sx n="86" d="100"/>
          <a:sy n="86" d="100"/>
        </p:scale>
        <p:origin x="739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2019/01/21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2019/01/21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 dirty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C28F21-9204-4421-B6A1-5D149DF8A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2" b="26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06FF629-FFC3-45AC-B788-729802B1A5B8}"/>
              </a:ext>
            </a:extLst>
          </p:cNvPr>
          <p:cNvSpPr/>
          <p:nvPr/>
        </p:nvSpPr>
        <p:spPr>
          <a:xfrm>
            <a:off x="7332338" y="3904488"/>
            <a:ext cx="4859642" cy="2867533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100000"/>
                </a:schemeClr>
              </a:gs>
              <a:gs pos="1000">
                <a:schemeClr val="tx1">
                  <a:tint val="44500"/>
                  <a:satMod val="160000"/>
                </a:schemeClr>
              </a:gs>
              <a:gs pos="9000">
                <a:srgbClr val="626262"/>
              </a:gs>
              <a:gs pos="33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Ready Electric Feed System</a:t>
            </a:r>
          </a:p>
          <a:p>
            <a:pPr algn="ctr"/>
            <a:r>
              <a:rPr lang="en-US" sz="20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No: 13</a:t>
            </a:r>
          </a:p>
          <a:p>
            <a:pPr algn="ctr"/>
            <a:endParaRPr lang="en-US" sz="20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Advisor: TBD</a:t>
            </a:r>
          </a:p>
          <a:p>
            <a:r>
              <a:rPr lang="en-US" sz="20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Sponsored by: PSAS, PSU, NASA OSGC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64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904E281-FDB5-47C4-A755-6CAE6F740A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1445" r="22939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ADFC6B-4E25-4588-B860-AC7ED6736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4981" y="291166"/>
            <a:ext cx="6274591" cy="19033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</a:rPr>
              <a:t>Current Manufacturing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D4CA3DF-BE97-4C7A-BA98-EF198992E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8" y="2711524"/>
            <a:ext cx="6274592" cy="206164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Purchasing Tool/Cutters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Plastic Test Trials</a:t>
            </a:r>
          </a:p>
        </p:txBody>
      </p:sp>
    </p:spTree>
    <p:extLst>
      <p:ext uri="{BB962C8B-B14F-4D97-AF65-F5344CB8AC3E}">
        <p14:creationId xmlns:p14="http://schemas.microsoft.com/office/powerpoint/2010/main" val="3938569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F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3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E7328-6F5A-4C91-A569-DE4A7B28F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6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05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4CE12-E527-4813-9693-537D88DC3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Stay </a:t>
            </a:r>
            <a:b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Tuned!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B731B-2ADF-49D3-AF47-987A03FB4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943" y="961812"/>
            <a:ext cx="6281513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12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007" y="670841"/>
            <a:ext cx="5184120" cy="432000"/>
          </a:xfrm>
        </p:spPr>
        <p:txBody>
          <a:bodyPr/>
          <a:lstStyle/>
          <a:p>
            <a:r>
              <a:rPr lang="en-ZA" sz="3600" b="1" dirty="0">
                <a:solidFill>
                  <a:srgbClr val="363F0A"/>
                </a:solidFill>
              </a:rPr>
              <a:t>Customer Requirements</a:t>
            </a:r>
          </a:p>
        </p:txBody>
      </p:sp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518363" y="1102841"/>
            <a:ext cx="2483348" cy="217925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Solid image accent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61BAFB-C1B2-469C-9CAB-36788470192C}"/>
              </a:ext>
            </a:extLst>
          </p:cNvPr>
          <p:cNvSpPr/>
          <p:nvPr/>
        </p:nvSpPr>
        <p:spPr>
          <a:xfrm>
            <a:off x="11638129" y="0"/>
            <a:ext cx="678154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01864-3EAF-4AB8-A600-AAD5BF85C91B}"/>
              </a:ext>
            </a:extLst>
          </p:cNvPr>
          <p:cNvSpPr txBox="1"/>
          <p:nvPr/>
        </p:nvSpPr>
        <p:spPr>
          <a:xfrm>
            <a:off x="827313" y="1684742"/>
            <a:ext cx="5261422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Compatibility Requirements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Liquid Oxygen (LOX)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Isopropyl Alcohol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Propellant Safety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Embedded Sensors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Chemical Safety Training for LOX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BFB8BC-0D4D-4E38-A405-1A873A3E388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4416" y="1162627"/>
            <a:ext cx="5472000" cy="360000"/>
          </a:xfrm>
        </p:spPr>
        <p:txBody>
          <a:bodyPr/>
          <a:lstStyle/>
          <a:p>
            <a:r>
              <a:rPr lang="en-US" dirty="0"/>
              <a:t>PSAS Electric Feed System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7F25EE6C-130F-44FA-BDC2-14C4A0177D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6444" t="4817" r="22877" b="1118"/>
          <a:stretch/>
        </p:blipFill>
        <p:spPr>
          <a:xfrm>
            <a:off x="6481149" y="1684742"/>
            <a:ext cx="4904790" cy="4333769"/>
          </a:xfr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682DD785-000A-4F3C-A04E-7E360E8C7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477491" y="453084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47FCB0C7-8BF6-437D-AE65-5AF936910C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5217" t="-11" r="2507" b="11"/>
          <a:stretch/>
        </p:blipFill>
        <p:spPr>
          <a:xfrm>
            <a:off x="559154" y="1633538"/>
            <a:ext cx="4903787" cy="4333875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B63968F-3BD0-425C-8DA2-972DC6C2E64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85788" y="1093268"/>
            <a:ext cx="5472000" cy="360000"/>
          </a:xfrm>
        </p:spPr>
        <p:txBody>
          <a:bodyPr/>
          <a:lstStyle/>
          <a:p>
            <a:r>
              <a:rPr lang="en-US" dirty="0"/>
              <a:t>PSAS Electric Feed System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2A0DE5-757A-48E6-9CFF-6CBDD0BE594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79ADB1-3926-4BCE-9DD2-743D2F08B8FD}"/>
              </a:ext>
            </a:extLst>
          </p:cNvPr>
          <p:cNvSpPr/>
          <p:nvPr/>
        </p:nvSpPr>
        <p:spPr>
          <a:xfrm>
            <a:off x="11638129" y="0"/>
            <a:ext cx="678154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919F3F7-FF3A-4B79-960B-147F221CB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618837"/>
            <a:ext cx="4735624" cy="431800"/>
          </a:xfrm>
        </p:spPr>
        <p:txBody>
          <a:bodyPr/>
          <a:lstStyle/>
          <a:p>
            <a:r>
              <a:rPr lang="en-ZA" b="1" dirty="0">
                <a:solidFill>
                  <a:srgbClr val="363F0A"/>
                </a:solidFill>
              </a:rPr>
              <a:t>Engineering Requirements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74BF216-EE5F-4EE7-B55D-D8A6A2A2F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960663"/>
              </p:ext>
            </p:extLst>
          </p:nvPr>
        </p:nvGraphicFramePr>
        <p:xfrm>
          <a:off x="5755121" y="946527"/>
          <a:ext cx="5469875" cy="4903484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581119">
                  <a:extLst>
                    <a:ext uri="{9D8B030D-6E8A-4147-A177-3AD203B41FA5}">
                      <a16:colId xmlns:a16="http://schemas.microsoft.com/office/drawing/2014/main" val="4087295628"/>
                    </a:ext>
                  </a:extLst>
                </a:gridCol>
                <a:gridCol w="1521182">
                  <a:extLst>
                    <a:ext uri="{9D8B030D-6E8A-4147-A177-3AD203B41FA5}">
                      <a16:colId xmlns:a16="http://schemas.microsoft.com/office/drawing/2014/main" val="3725837305"/>
                    </a:ext>
                  </a:extLst>
                </a:gridCol>
                <a:gridCol w="1367574">
                  <a:extLst>
                    <a:ext uri="{9D8B030D-6E8A-4147-A177-3AD203B41FA5}">
                      <a16:colId xmlns:a16="http://schemas.microsoft.com/office/drawing/2014/main" val="2031980840"/>
                    </a:ext>
                  </a:extLst>
                </a:gridCol>
              </a:tblGrid>
              <a:tr h="5905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205693"/>
                  </a:ext>
                </a:extLst>
              </a:tr>
              <a:tr h="616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[psi]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512418"/>
                  </a:ext>
                </a:extLst>
              </a:tr>
              <a:tr h="616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[kg/s]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746530"/>
                  </a:ext>
                </a:extLst>
              </a:tr>
              <a:tr h="616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Motor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[kW]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136586"/>
                  </a:ext>
                </a:extLst>
              </a:tr>
              <a:tr h="616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Rotation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[rpm]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12k-22k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963729"/>
                  </a:ext>
                </a:extLst>
              </a:tr>
              <a:tr h="616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Thrust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</a:t>
                      </a:r>
                      <a:r>
                        <a:rPr lang="en-US" sz="2400" dirty="0" err="1"/>
                        <a:t>kN</a:t>
                      </a:r>
                      <a:r>
                        <a:rPr lang="en-US" sz="24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636540"/>
                  </a:ext>
                </a:extLst>
              </a:tr>
              <a:tr h="616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Acceleration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119968"/>
                  </a:ext>
                </a:extLst>
              </a:tr>
              <a:tr h="616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Airframe 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[in]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969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141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1A8CA2-CB85-4987-B86B-76B2E172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19" y="2746158"/>
            <a:ext cx="4681436" cy="678659"/>
          </a:xfrm>
        </p:spPr>
        <p:txBody>
          <a:bodyPr/>
          <a:lstStyle/>
          <a:p>
            <a:pPr algn="ctr"/>
            <a:r>
              <a:rPr lang="en-US" sz="3600" b="1" dirty="0">
                <a:solidFill>
                  <a:srgbClr val="363F0A"/>
                </a:solidFill>
              </a:rPr>
              <a:t>Electric Feed System</a:t>
            </a:r>
            <a:br>
              <a:rPr lang="en-US" sz="3600" b="1" dirty="0">
                <a:solidFill>
                  <a:srgbClr val="363F0A"/>
                </a:solidFill>
              </a:rPr>
            </a:br>
            <a:r>
              <a:rPr lang="en-US" sz="3600" b="1" dirty="0">
                <a:solidFill>
                  <a:srgbClr val="363F0A"/>
                </a:solidFill>
              </a:rPr>
              <a:t>Overview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6DA8B-B6F9-4A19-B59B-042DDD3C39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49D442-3A0C-4F44-90F5-CA3BADB661DE}"/>
              </a:ext>
            </a:extLst>
          </p:cNvPr>
          <p:cNvSpPr/>
          <p:nvPr/>
        </p:nvSpPr>
        <p:spPr>
          <a:xfrm>
            <a:off x="11676105" y="-25866"/>
            <a:ext cx="678154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5ADB44-93DF-42C2-BF44-CEB75B85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253" y="172203"/>
            <a:ext cx="5909055" cy="650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9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2D7E1C1-408A-4D27-8522-83B514308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b="1" dirty="0"/>
              <a:t>Specifications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0 – 500 PSI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Under $200</a:t>
            </a:r>
          </a:p>
          <a:p>
            <a:pPr marL="0" indent="0" algn="ctr">
              <a:buNone/>
            </a:pPr>
            <a:r>
              <a:rPr lang="en-US" sz="3200" b="1" dirty="0"/>
              <a:t>Design Challenges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Cryogenic Capability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LOX Compatibility</a:t>
            </a:r>
          </a:p>
          <a:p>
            <a:endParaRPr lang="en-US" sz="24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BF2734-1DC3-4CFF-850E-3518F73C355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22968" y="354893"/>
            <a:ext cx="5472113" cy="360363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/>
              <a:t>Pressure Data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6EB908B-C58F-4E26-961E-35DEBD2AFAC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359" y="244475"/>
            <a:ext cx="2632075" cy="6369050"/>
          </a:xfrm>
          <a:effectLst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0E1BCC3-D245-4833-88EB-A247F063A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597" y="1011945"/>
            <a:ext cx="2898395" cy="513079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4947E0D-214A-46E8-9EF0-904F7EB5BF64}"/>
              </a:ext>
            </a:extLst>
          </p:cNvPr>
          <p:cNvSpPr txBox="1"/>
          <p:nvPr/>
        </p:nvSpPr>
        <p:spPr>
          <a:xfrm>
            <a:off x="6803737" y="2413337"/>
            <a:ext cx="38365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Specifications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0 – 500 PSI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Under $200 </a:t>
            </a:r>
          </a:p>
          <a:p>
            <a:pPr algn="ctr"/>
            <a:r>
              <a:rPr lang="en-US" sz="2800" b="1" dirty="0"/>
              <a:t>Challenges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Cryogenic Capability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Lox Compatibility </a:t>
            </a:r>
          </a:p>
        </p:txBody>
      </p:sp>
    </p:spTree>
    <p:extLst>
      <p:ext uri="{BB962C8B-B14F-4D97-AF65-F5344CB8AC3E}">
        <p14:creationId xmlns:p14="http://schemas.microsoft.com/office/powerpoint/2010/main" val="303638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4AAF55-741F-4F40-88BD-AF3D719D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098" y="235815"/>
            <a:ext cx="571282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Flow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D8A6C1-7426-4F55-AF3C-B712384A0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0679" y="1980620"/>
            <a:ext cx="3931049" cy="28967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tx1"/>
                </a:solidFill>
              </a:rPr>
              <a:t>Meter Options</a:t>
            </a:r>
          </a:p>
          <a:p>
            <a:pPr marL="4953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Turbine </a:t>
            </a:r>
          </a:p>
          <a:p>
            <a:pPr marL="4953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Ultra Sonic</a:t>
            </a:r>
          </a:p>
          <a:p>
            <a:pPr marL="4953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Venturi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51EE92D-005A-41EE-925D-ED4C54C3929A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2"/>
          <a:srcRect l="17957" r="12292" b="-1"/>
          <a:stretch/>
        </p:blipFill>
        <p:spPr>
          <a:xfrm>
            <a:off x="5969353" y="2815228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890265C-37A1-4BBA-9B6A-E9FBC89DC8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5153" r="16055"/>
          <a:stretch/>
        </p:blipFill>
        <p:spPr>
          <a:xfrm>
            <a:off x="8160603" y="2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27" name="Freeform: Shape 22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BC6F6A9-6CAF-4956-A8AA-7672EFFA5F9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4"/>
          <a:srcRect l="12161" r="19224" b="-1"/>
          <a:stretch/>
        </p:blipFill>
        <p:spPr>
          <a:xfrm>
            <a:off x="9053088" y="4197217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1034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2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2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949A6-0C23-42C9-976C-34BF32515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54" y="547631"/>
            <a:ext cx="4689284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Electric Motor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27B51-5BD1-4FB6-8BB9-AE4E97F8E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"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Torque Output</a:t>
            </a:r>
          </a:p>
          <a:p>
            <a:pPr marL="57150"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RPM Capability</a:t>
            </a:r>
          </a:p>
          <a:p>
            <a:pPr marL="57150"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Water Cooling</a:t>
            </a:r>
          </a:p>
          <a:p>
            <a:pPr marL="57150"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Speed Controller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08AE2B-64D3-40BB-9F75-DC79D870A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101" y="1209109"/>
            <a:ext cx="5510771" cy="414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71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3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276B1-E35B-4A83-AABE-3F4E0AA1C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9457" y="604805"/>
            <a:ext cx="5785679" cy="432000"/>
          </a:xfrm>
        </p:spPr>
        <p:txBody>
          <a:bodyPr/>
          <a:lstStyle/>
          <a:p>
            <a:pPr algn="ctr"/>
            <a:r>
              <a:rPr lang="en-US" sz="3600" b="1" dirty="0">
                <a:solidFill>
                  <a:srgbClr val="E0E0E0"/>
                </a:solidFill>
              </a:rPr>
              <a:t>Full System  Design Concept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8B6E5-77CF-4629-A500-2A4BAA5665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0E64BA-8A31-4EA6-85B4-32D9E0948AC1}"/>
              </a:ext>
            </a:extLst>
          </p:cNvPr>
          <p:cNvSpPr/>
          <p:nvPr/>
        </p:nvSpPr>
        <p:spPr>
          <a:xfrm>
            <a:off x="11638129" y="0"/>
            <a:ext cx="678154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5" descr="Hollow image accent">
            <a:extLst>
              <a:ext uri="{FF2B5EF4-FFF2-40B4-BE49-F238E27FC236}">
                <a16:creationId xmlns:a16="http://schemas.microsoft.com/office/drawing/2014/main" id="{59C4ABAD-86A6-48E0-91DB-A08363A84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955807">
            <a:off x="9370773" y="4130073"/>
            <a:ext cx="1820118" cy="1597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 descr="Hollow image accent">
            <a:extLst>
              <a:ext uri="{FF2B5EF4-FFF2-40B4-BE49-F238E27FC236}">
                <a16:creationId xmlns:a16="http://schemas.microsoft.com/office/drawing/2014/main" id="{B66E1B17-F697-454F-9F4D-CF5BBC04F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141459" y="5602789"/>
            <a:ext cx="1173831" cy="103009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 descr="Hollow image accent">
            <a:extLst>
              <a:ext uri="{FF2B5EF4-FFF2-40B4-BE49-F238E27FC236}">
                <a16:creationId xmlns:a16="http://schemas.microsoft.com/office/drawing/2014/main" id="{09DEE0ED-1C4D-45AC-AA7C-298EDC5C1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083982" y="4451053"/>
            <a:ext cx="770216" cy="6759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CC33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3C8846-B182-4D30-AC47-50C83FE86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" t="1091" r="1119" b="3994"/>
          <a:stretch/>
        </p:blipFill>
        <p:spPr>
          <a:xfrm>
            <a:off x="124008" y="3910962"/>
            <a:ext cx="5797119" cy="2838954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E1510E-53E8-4149-9E82-6D0A7C9A16C9}"/>
              </a:ext>
            </a:extLst>
          </p:cNvPr>
          <p:cNvSpPr txBox="1"/>
          <p:nvPr/>
        </p:nvSpPr>
        <p:spPr>
          <a:xfrm>
            <a:off x="6583680" y="1119982"/>
            <a:ext cx="42414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E0E0E0"/>
                </a:solidFill>
              </a:rPr>
              <a:t>Twin Pump Decision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E0E0E0"/>
                </a:solidFill>
              </a:rPr>
              <a:t>Material Selection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E0E0E0"/>
                </a:solidFill>
              </a:rPr>
              <a:t>Airframe Mounts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E0E0E0"/>
                </a:solidFill>
              </a:rPr>
              <a:t>Electric Motors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DA626C-5376-48D6-8C57-8BB5719A4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08" y="108084"/>
            <a:ext cx="5025390" cy="366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15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85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1415C-F31A-492F-8525-830024F9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Impeller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7FC74-C819-4E12-A7E4-E94BE78FA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43" r="1" b="1361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B3CCD-38BF-486B-A4BA-DF4643A7448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 indent="-2286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Blade Count</a:t>
            </a:r>
          </a:p>
          <a:p>
            <a:pPr marL="57150" indent="-2286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Inducer</a:t>
            </a:r>
          </a:p>
          <a:p>
            <a:pPr marL="57150" indent="-2286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Shaft Mating</a:t>
            </a:r>
          </a:p>
          <a:p>
            <a:pPr marL="57150" indent="-2286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Material</a:t>
            </a:r>
          </a:p>
          <a:p>
            <a:pPr marL="57150" indent="-2286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Manufacturing</a:t>
            </a:r>
          </a:p>
        </p:txBody>
      </p:sp>
    </p:spTree>
    <p:extLst>
      <p:ext uri="{BB962C8B-B14F-4D97-AF65-F5344CB8AC3E}">
        <p14:creationId xmlns:p14="http://schemas.microsoft.com/office/powerpoint/2010/main" val="1137748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Presentation Layout_SB - v5.potx" id="{D23EA009-1275-445B-9B7F-C601617D2B1D}" vid="{30A9F54A-813B-40F2-AB5B-755CECE9C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</Words>
  <Application>Microsoft Office PowerPoint</Application>
  <PresentationFormat>Widescreen</PresentationFormat>
  <Paragraphs>83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Corbel</vt:lpstr>
      <vt:lpstr>Times New Roman</vt:lpstr>
      <vt:lpstr>Wingdings</vt:lpstr>
      <vt:lpstr>Office Theme</vt:lpstr>
      <vt:lpstr>PowerPoint Presentation</vt:lpstr>
      <vt:lpstr>Customer Requirements</vt:lpstr>
      <vt:lpstr>Engineering Requirements</vt:lpstr>
      <vt:lpstr>Electric Feed System Overview </vt:lpstr>
      <vt:lpstr>PowerPoint Presentation</vt:lpstr>
      <vt:lpstr>Flow Data</vt:lpstr>
      <vt:lpstr>Electric Motor Selection</vt:lpstr>
      <vt:lpstr>Full System  Design Concept</vt:lpstr>
      <vt:lpstr>Impeller Design</vt:lpstr>
      <vt:lpstr>Current Manufacturing</vt:lpstr>
      <vt:lpstr>PowerPoint Presentation</vt:lpstr>
      <vt:lpstr>Stay  Tuned!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2019-01-21T19:18:38Z</dcterms:created>
  <dcterms:modified xsi:type="dcterms:W3CDTF">2019-01-21T19:42:35Z</dcterms:modified>
</cp:coreProperties>
</file>